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sldIdLst>
    <p:sldId id="256" r:id="rId2"/>
    <p:sldId id="257" r:id="rId3"/>
    <p:sldId id="274" r:id="rId4"/>
    <p:sldId id="258" r:id="rId5"/>
    <p:sldId id="259" r:id="rId6"/>
    <p:sldId id="261" r:id="rId7"/>
    <p:sldId id="260" r:id="rId8"/>
    <p:sldId id="262" r:id="rId9"/>
    <p:sldId id="263" r:id="rId10"/>
    <p:sldId id="264" r:id="rId11"/>
    <p:sldId id="279" r:id="rId12"/>
    <p:sldId id="265" r:id="rId13"/>
    <p:sldId id="273" r:id="rId14"/>
    <p:sldId id="275" r:id="rId15"/>
    <p:sldId id="266" r:id="rId16"/>
    <p:sldId id="268" r:id="rId17"/>
    <p:sldId id="267" r:id="rId18"/>
    <p:sldId id="276" r:id="rId19"/>
    <p:sldId id="269" r:id="rId20"/>
    <p:sldId id="270" r:id="rId21"/>
    <p:sldId id="271" r:id="rId22"/>
    <p:sldId id="272" r:id="rId23"/>
    <p:sldId id="280" r:id="rId24"/>
    <p:sldId id="277" r:id="rId25"/>
    <p:sldId id="278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CCC218C-C720-5244-9CDE-CCF5E268C39C}" v="2" dt="2021-12-05T08:33:45.05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6197"/>
  </p:normalViewPr>
  <p:slideViewPr>
    <p:cSldViewPr snapToGrid="0" snapToObjects="1">
      <p:cViewPr varScale="1">
        <p:scale>
          <a:sx n="90" d="100"/>
          <a:sy n="90" d="100"/>
        </p:scale>
        <p:origin x="600" y="9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hir Girish Dhanakshirur" userId="07bfda89-caba-4c92-9737-f77b250f1c8c" providerId="ADAL" clId="{6CCC218C-C720-5244-9CDE-CCF5E268C39C}"/>
    <pc:docChg chg="custSel addSld modSld">
      <pc:chgData name="Mihir Girish Dhanakshirur" userId="07bfda89-caba-4c92-9737-f77b250f1c8c" providerId="ADAL" clId="{6CCC218C-C720-5244-9CDE-CCF5E268C39C}" dt="2021-12-05T09:09:32.979" v="1001" actId="1076"/>
      <pc:docMkLst>
        <pc:docMk/>
      </pc:docMkLst>
      <pc:sldChg chg="addSp delSp modSp mod">
        <pc:chgData name="Mihir Girish Dhanakshirur" userId="07bfda89-caba-4c92-9737-f77b250f1c8c" providerId="ADAL" clId="{6CCC218C-C720-5244-9CDE-CCF5E268C39C}" dt="2021-12-05T08:33:58.484" v="5" actId="1076"/>
        <pc:sldMkLst>
          <pc:docMk/>
          <pc:sldMk cId="2381253181" sldId="267"/>
        </pc:sldMkLst>
        <pc:spChg chg="add del mod">
          <ac:chgData name="Mihir Girish Dhanakshirur" userId="07bfda89-caba-4c92-9737-f77b250f1c8c" providerId="ADAL" clId="{6CCC218C-C720-5244-9CDE-CCF5E268C39C}" dt="2021-12-05T08:33:45.054" v="4"/>
          <ac:spMkLst>
            <pc:docMk/>
            <pc:sldMk cId="2381253181" sldId="267"/>
            <ac:spMk id="4" creationId="{8B026DCA-8F4B-7642-A393-0EA7C9B7C346}"/>
          </ac:spMkLst>
        </pc:spChg>
        <pc:picChg chg="del">
          <ac:chgData name="Mihir Girish Dhanakshirur" userId="07bfda89-caba-4c92-9737-f77b250f1c8c" providerId="ADAL" clId="{6CCC218C-C720-5244-9CDE-CCF5E268C39C}" dt="2021-12-05T08:33:35.778" v="3" actId="478"/>
          <ac:picMkLst>
            <pc:docMk/>
            <pc:sldMk cId="2381253181" sldId="267"/>
            <ac:picMk id="5" creationId="{AD16733A-3F11-A64A-8828-447DED96A621}"/>
          </ac:picMkLst>
        </pc:picChg>
        <pc:picChg chg="add mod">
          <ac:chgData name="Mihir Girish Dhanakshirur" userId="07bfda89-caba-4c92-9737-f77b250f1c8c" providerId="ADAL" clId="{6CCC218C-C720-5244-9CDE-CCF5E268C39C}" dt="2021-12-05T08:33:58.484" v="5" actId="1076"/>
          <ac:picMkLst>
            <pc:docMk/>
            <pc:sldMk cId="2381253181" sldId="267"/>
            <ac:picMk id="7" creationId="{DC0E9117-C58F-E04A-9153-431704696E0D}"/>
          </ac:picMkLst>
        </pc:picChg>
      </pc:sldChg>
      <pc:sldChg chg="addSp delSp modSp mod">
        <pc:chgData name="Mihir Girish Dhanakshirur" userId="07bfda89-caba-4c92-9737-f77b250f1c8c" providerId="ADAL" clId="{6CCC218C-C720-5244-9CDE-CCF5E268C39C}" dt="2021-12-05T08:33:28.016" v="2" actId="1076"/>
        <pc:sldMkLst>
          <pc:docMk/>
          <pc:sldMk cId="2734562577" sldId="268"/>
        </pc:sldMkLst>
        <pc:spChg chg="add del mod">
          <ac:chgData name="Mihir Girish Dhanakshirur" userId="07bfda89-caba-4c92-9737-f77b250f1c8c" providerId="ADAL" clId="{6CCC218C-C720-5244-9CDE-CCF5E268C39C}" dt="2021-12-05T08:33:17.003" v="1"/>
          <ac:spMkLst>
            <pc:docMk/>
            <pc:sldMk cId="2734562577" sldId="268"/>
            <ac:spMk id="4" creationId="{DDF4A8D1-5B29-9148-81C8-814FFC875EB8}"/>
          </ac:spMkLst>
        </pc:spChg>
        <pc:picChg chg="del">
          <ac:chgData name="Mihir Girish Dhanakshirur" userId="07bfda89-caba-4c92-9737-f77b250f1c8c" providerId="ADAL" clId="{6CCC218C-C720-5244-9CDE-CCF5E268C39C}" dt="2021-12-05T08:33:08.719" v="0" actId="478"/>
          <ac:picMkLst>
            <pc:docMk/>
            <pc:sldMk cId="2734562577" sldId="268"/>
            <ac:picMk id="5" creationId="{69AF4C97-C815-794C-A5A6-EEEF3B50ADDF}"/>
          </ac:picMkLst>
        </pc:picChg>
        <pc:picChg chg="add mod">
          <ac:chgData name="Mihir Girish Dhanakshirur" userId="07bfda89-caba-4c92-9737-f77b250f1c8c" providerId="ADAL" clId="{6CCC218C-C720-5244-9CDE-CCF5E268C39C}" dt="2021-12-05T08:33:28.016" v="2" actId="1076"/>
          <ac:picMkLst>
            <pc:docMk/>
            <pc:sldMk cId="2734562577" sldId="268"/>
            <ac:picMk id="7" creationId="{410394FF-E895-294F-80D3-39E796836CE6}"/>
          </ac:picMkLst>
        </pc:picChg>
      </pc:sldChg>
      <pc:sldChg chg="modSp mod">
        <pc:chgData name="Mihir Girish Dhanakshirur" userId="07bfda89-caba-4c92-9737-f77b250f1c8c" providerId="ADAL" clId="{6CCC218C-C720-5244-9CDE-CCF5E268C39C}" dt="2021-12-05T09:09:32.979" v="1001" actId="1076"/>
        <pc:sldMkLst>
          <pc:docMk/>
          <pc:sldMk cId="425632338" sldId="271"/>
        </pc:sldMkLst>
        <pc:picChg chg="mod">
          <ac:chgData name="Mihir Girish Dhanakshirur" userId="07bfda89-caba-4c92-9737-f77b250f1c8c" providerId="ADAL" clId="{6CCC218C-C720-5244-9CDE-CCF5E268C39C}" dt="2021-12-05T09:09:27.098" v="1000" actId="1076"/>
          <ac:picMkLst>
            <pc:docMk/>
            <pc:sldMk cId="425632338" sldId="271"/>
            <ac:picMk id="7" creationId="{DE02616C-3940-D34E-8866-88EC770421AB}"/>
          </ac:picMkLst>
        </pc:picChg>
        <pc:picChg chg="mod">
          <ac:chgData name="Mihir Girish Dhanakshirur" userId="07bfda89-caba-4c92-9737-f77b250f1c8c" providerId="ADAL" clId="{6CCC218C-C720-5244-9CDE-CCF5E268C39C}" dt="2021-12-05T09:09:32.979" v="1001" actId="1076"/>
          <ac:picMkLst>
            <pc:docMk/>
            <pc:sldMk cId="425632338" sldId="271"/>
            <ac:picMk id="9" creationId="{939A16A5-108D-9142-8119-FF1D87088442}"/>
          </ac:picMkLst>
        </pc:picChg>
      </pc:sldChg>
      <pc:sldChg chg="modSp new mod">
        <pc:chgData name="Mihir Girish Dhanakshirur" userId="07bfda89-caba-4c92-9737-f77b250f1c8c" providerId="ADAL" clId="{6CCC218C-C720-5244-9CDE-CCF5E268C39C}" dt="2021-12-05T08:43:59.265" v="502" actId="20577"/>
        <pc:sldMkLst>
          <pc:docMk/>
          <pc:sldMk cId="3867198443" sldId="279"/>
        </pc:sldMkLst>
        <pc:spChg chg="mod">
          <ac:chgData name="Mihir Girish Dhanakshirur" userId="07bfda89-caba-4c92-9737-f77b250f1c8c" providerId="ADAL" clId="{6CCC218C-C720-5244-9CDE-CCF5E268C39C}" dt="2021-12-05T08:36:35.566" v="29" actId="20577"/>
          <ac:spMkLst>
            <pc:docMk/>
            <pc:sldMk cId="3867198443" sldId="279"/>
            <ac:spMk id="2" creationId="{DD5B1580-4BD5-474B-B9AA-C947A2AED714}"/>
          </ac:spMkLst>
        </pc:spChg>
        <pc:spChg chg="mod">
          <ac:chgData name="Mihir Girish Dhanakshirur" userId="07bfda89-caba-4c92-9737-f77b250f1c8c" providerId="ADAL" clId="{6CCC218C-C720-5244-9CDE-CCF5E268C39C}" dt="2021-12-05T08:43:59.265" v="502" actId="20577"/>
          <ac:spMkLst>
            <pc:docMk/>
            <pc:sldMk cId="3867198443" sldId="279"/>
            <ac:spMk id="3" creationId="{2ABA9371-F428-0341-A2BD-BA67FFB8106A}"/>
          </ac:spMkLst>
        </pc:spChg>
      </pc:sldChg>
      <pc:sldChg chg="modSp new mod">
        <pc:chgData name="Mihir Girish Dhanakshirur" userId="07bfda89-caba-4c92-9737-f77b250f1c8c" providerId="ADAL" clId="{6CCC218C-C720-5244-9CDE-CCF5E268C39C}" dt="2021-12-05T08:56:11.355" v="997" actId="20577"/>
        <pc:sldMkLst>
          <pc:docMk/>
          <pc:sldMk cId="1747576772" sldId="280"/>
        </pc:sldMkLst>
        <pc:spChg chg="mod">
          <ac:chgData name="Mihir Girish Dhanakshirur" userId="07bfda89-caba-4c92-9737-f77b250f1c8c" providerId="ADAL" clId="{6CCC218C-C720-5244-9CDE-CCF5E268C39C}" dt="2021-12-05T08:51:55.020" v="514" actId="20577"/>
          <ac:spMkLst>
            <pc:docMk/>
            <pc:sldMk cId="1747576772" sldId="280"/>
            <ac:spMk id="2" creationId="{C4C2673F-7C54-5B48-95A6-7FDED96B76F8}"/>
          </ac:spMkLst>
        </pc:spChg>
        <pc:spChg chg="mod">
          <ac:chgData name="Mihir Girish Dhanakshirur" userId="07bfda89-caba-4c92-9737-f77b250f1c8c" providerId="ADAL" clId="{6CCC218C-C720-5244-9CDE-CCF5E268C39C}" dt="2021-12-05T08:56:11.355" v="997" actId="20577"/>
          <ac:spMkLst>
            <pc:docMk/>
            <pc:sldMk cId="1747576772" sldId="280"/>
            <ac:spMk id="3" creationId="{8A3261A1-421A-B944-A474-4EE3BFEC0E17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12/5/21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12/5/21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12/5/21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12/5/21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12/5/21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12/5/21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12/5/21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12/5/21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12/5/21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12/5/21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12/5/21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dirty="0"/>
              <a:pPr/>
              <a:t>12/5/21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03C69-CD85-7A43-964E-4B2DCAE1299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Multi-Junction Traffic Controller Algorithm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13A792-0CFD-C240-8D2C-E5DAA2B8773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Mihir </a:t>
            </a:r>
            <a:r>
              <a:rPr lang="en-US" dirty="0" err="1"/>
              <a:t>Dhanakshirur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77261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0516254-1D9F-4F3A-9870-3A3280BE2B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DCE815-FA08-1F44-A0D2-910DD83EBA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9116" y="864108"/>
            <a:ext cx="3073914" cy="5120639"/>
          </a:xfrm>
        </p:spPr>
        <p:txBody>
          <a:bodyPr>
            <a:normAutofit/>
          </a:bodyPr>
          <a:lstStyle/>
          <a:p>
            <a:pPr algn="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Time-loss component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C14672B-27A5-4CDA-ABAF-5E4CF4B41C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1286934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D89589C-2C90-4407-A995-05EC3DD7AB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51129" y="2085681"/>
            <a:ext cx="0" cy="2686639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9CCD5B-62D6-3C46-9056-9D93B49D57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9229" y="864108"/>
            <a:ext cx="5910677" cy="5120640"/>
          </a:xfrm>
        </p:spPr>
        <p:txBody>
          <a:bodyPr>
            <a:normAutofit/>
          </a:bodyPr>
          <a:lstStyle/>
          <a:p>
            <a:r>
              <a:rPr lang="en-US" dirty="0"/>
              <a:t>This is where Neural Networks come to play. They help in choosing an optimal thresh value which minimizes the overall time-loss.</a:t>
            </a:r>
          </a:p>
          <a:p>
            <a:r>
              <a:rPr lang="en-US" dirty="0"/>
              <a:t>Time-loss is the performance metric by which the efficiency of the network is evaluated. </a:t>
            </a:r>
          </a:p>
          <a:p>
            <a:r>
              <a:rPr lang="en-US" dirty="0"/>
              <a:t>”thresh” values are varied from 10 – 100 seconds in intervals of 10. The corresponding time-loss of the network in the simulation time is measured. </a:t>
            </a:r>
          </a:p>
          <a:p>
            <a:r>
              <a:rPr lang="en-US" dirty="0"/>
              <a:t>Linear regression is performed with “thresh” values as inputs and time-loss as the desired-output. </a:t>
            </a:r>
          </a:p>
          <a:p>
            <a:r>
              <a:rPr lang="en-US" dirty="0"/>
              <a:t>A suitable ”thresh” value which minimizes the time-loss in the networks is then chosen and used going forward. </a:t>
            </a:r>
          </a:p>
          <a:p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A206779-5C74-4555-94BC-5845C92EC3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683988" y="767825"/>
            <a:ext cx="508012" cy="5328173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1995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B1580-4BD5-474B-B9AA-C947A2AED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BA9371-F428-0341-A2BD-BA67FFB810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regression is performed using the MLP regressor available as a part of </a:t>
            </a:r>
            <a:r>
              <a:rPr lang="en-US" dirty="0" err="1"/>
              <a:t>sklearn</a:t>
            </a:r>
            <a:r>
              <a:rPr lang="en-US" dirty="0"/>
              <a:t>.</a:t>
            </a:r>
          </a:p>
          <a:p>
            <a:r>
              <a:rPr lang="en-US" dirty="0"/>
              <a:t>The MLP consists of 3 hidden layers each consisting of 25 neurons. </a:t>
            </a:r>
          </a:p>
          <a:p>
            <a:r>
              <a:rPr lang="en-US" dirty="0"/>
              <a:t>Using the logistic/sigmoid activation function and </a:t>
            </a:r>
            <a:r>
              <a:rPr lang="en-US" dirty="0" err="1"/>
              <a:t>lbfgs</a:t>
            </a:r>
            <a:r>
              <a:rPr lang="en-US" dirty="0"/>
              <a:t> (Limited-memory </a:t>
            </a:r>
            <a:r>
              <a:rPr lang="en-US" dirty="0" err="1"/>
              <a:t>Broyden</a:t>
            </a:r>
            <a:r>
              <a:rPr lang="en-US" dirty="0"/>
              <a:t>-</a:t>
            </a:r>
            <a:r>
              <a:rPr lang="en-US" dirty="0" err="1"/>
              <a:t>Flethcer</a:t>
            </a:r>
            <a:r>
              <a:rPr lang="en-US" dirty="0"/>
              <a:t>-Goldfarb-</a:t>
            </a:r>
            <a:r>
              <a:rPr lang="en-US" dirty="0" err="1"/>
              <a:t>Shanno</a:t>
            </a:r>
            <a:r>
              <a:rPr lang="en-US" dirty="0"/>
              <a:t>) solver.</a:t>
            </a:r>
          </a:p>
          <a:p>
            <a:r>
              <a:rPr lang="en-US" dirty="0"/>
              <a:t>Setting the maximum iteration to 5000, we achieve a smooth predicted function, making it easy to compute the minima by a simple graphical observation. </a:t>
            </a:r>
          </a:p>
        </p:txBody>
      </p:sp>
    </p:spTree>
    <p:extLst>
      <p:ext uri="{BB962C8B-B14F-4D97-AF65-F5344CB8AC3E}">
        <p14:creationId xmlns:p14="http://schemas.microsoft.com/office/powerpoint/2010/main" val="38671984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D4DA3-20DE-3D46-A1B6-BBD72FFD8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Modified BP Algorithms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A91C1A-1062-CB45-817B-642CB4F309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E6B336-161A-434D-A649-EDDA0A42D7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9268" y="913792"/>
            <a:ext cx="7106506" cy="4391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2333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1F0C59-5F7C-E849-BE78-4931FE26B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Predicted Values by Neural Network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F58779D-4A0E-B24C-8967-D3F5E37867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85510" y="1628774"/>
            <a:ext cx="5539818" cy="36290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AE2020D-0C0E-134D-8618-6112B039A10B}"/>
              </a:ext>
            </a:extLst>
          </p:cNvPr>
          <p:cNvSpPr txBox="1"/>
          <p:nvPr/>
        </p:nvSpPr>
        <p:spPr>
          <a:xfrm>
            <a:off x="6096000" y="5286374"/>
            <a:ext cx="3405188" cy="36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Values of “thresh” (seconds)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C913D6-369B-8547-9B4C-14808E294A75}"/>
              </a:ext>
            </a:extLst>
          </p:cNvPr>
          <p:cNvSpPr txBox="1"/>
          <p:nvPr/>
        </p:nvSpPr>
        <p:spPr>
          <a:xfrm>
            <a:off x="3571875" y="2671763"/>
            <a:ext cx="12136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Time-Loss  (seconds)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D53243-6E30-FD45-A0A4-E54B72004BCB}"/>
              </a:ext>
            </a:extLst>
          </p:cNvPr>
          <p:cNvSpPr txBox="1"/>
          <p:nvPr/>
        </p:nvSpPr>
        <p:spPr>
          <a:xfrm>
            <a:off x="6096000" y="1204419"/>
            <a:ext cx="3576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Curve predicted by MLP Regressor</a:t>
            </a:r>
          </a:p>
        </p:txBody>
      </p:sp>
    </p:spTree>
    <p:extLst>
      <p:ext uri="{BB962C8B-B14F-4D97-AF65-F5344CB8AC3E}">
        <p14:creationId xmlns:p14="http://schemas.microsoft.com/office/powerpoint/2010/main" val="27545349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F4AD318-2FB6-4C6E-931E-58E404FA1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A118E35-1CBF-4863-8497-F4DF1A166D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582" y="752748"/>
            <a:ext cx="1001483" cy="4744251"/>
          </a:xfrm>
          <a:custGeom>
            <a:avLst/>
            <a:gdLst>
              <a:gd name="connsiteX0" fmla="*/ 0 w 1001483"/>
              <a:gd name="connsiteY0" fmla="*/ 0 h 4744251"/>
              <a:gd name="connsiteX1" fmla="*/ 1001483 w 1001483"/>
              <a:gd name="connsiteY1" fmla="*/ 0 h 4744251"/>
              <a:gd name="connsiteX2" fmla="*/ 0 w 1001483"/>
              <a:gd name="connsiteY2" fmla="*/ 4744251 h 4744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1483" h="4744251">
                <a:moveTo>
                  <a:pt x="0" y="0"/>
                </a:moveTo>
                <a:lnTo>
                  <a:pt x="1001483" y="0"/>
                </a:lnTo>
                <a:lnTo>
                  <a:pt x="0" y="4744251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6E187274-5DC2-4BE0-AF99-925D6D9735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7094" y="761999"/>
            <a:ext cx="4208489" cy="5334001"/>
          </a:xfrm>
          <a:custGeom>
            <a:avLst/>
            <a:gdLst>
              <a:gd name="connsiteX0" fmla="*/ 1015642 w 4208489"/>
              <a:gd name="connsiteY0" fmla="*/ 0 h 5334001"/>
              <a:gd name="connsiteX1" fmla="*/ 4208489 w 4208489"/>
              <a:gd name="connsiteY1" fmla="*/ 0 h 5334001"/>
              <a:gd name="connsiteX2" fmla="*/ 4208489 w 4208489"/>
              <a:gd name="connsiteY2" fmla="*/ 5334001 h 5334001"/>
              <a:gd name="connsiteX3" fmla="*/ 0 w 4208489"/>
              <a:gd name="connsiteY3" fmla="*/ 5334001 h 5334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8489" h="5334001">
                <a:moveTo>
                  <a:pt x="1015642" y="0"/>
                </a:moveTo>
                <a:lnTo>
                  <a:pt x="4208489" y="0"/>
                </a:lnTo>
                <a:lnTo>
                  <a:pt x="4208489" y="5334001"/>
                </a:lnTo>
                <a:lnTo>
                  <a:pt x="0" y="5334001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481743-4505-8845-845B-7C0247F37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9849" y="1298448"/>
            <a:ext cx="6917245" cy="3255264"/>
          </a:xfrm>
        </p:spPr>
        <p:txBody>
          <a:bodyPr anchor="ctr">
            <a:normAutofit/>
          </a:bodyPr>
          <a:lstStyle/>
          <a:p>
            <a:pPr algn="r"/>
            <a:r>
              <a:rPr lang="en-US" sz="6000"/>
              <a:t>Simulation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9C548BF-A51A-CA40-A6B0-596597A4BD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858384" y="2144121"/>
            <a:ext cx="3021621" cy="1709159"/>
          </a:xfrm>
        </p:spPr>
        <p:txBody>
          <a:bodyPr anchor="ctr">
            <a:normAutofit/>
          </a:bodyPr>
          <a:lstStyle/>
          <a:p>
            <a:endParaRPr 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03924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81CB8-25E2-8F43-96C3-75A2295EB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9A4367-67C6-F44C-9DA0-8505AF90C5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simulation was run on SUMO, a GUI used to model real-world traffic networks. </a:t>
            </a:r>
          </a:p>
          <a:p>
            <a:r>
              <a:rPr lang="en-US" dirty="0"/>
              <a:t>To generate the data set, a range of “thresh” values were taken, and the corresponding time-loss (in seconds) was taken as the output. </a:t>
            </a:r>
          </a:p>
          <a:p>
            <a:r>
              <a:rPr lang="en-US" dirty="0"/>
              <a:t>This data set was fed to a neural network and the optimum “thresh” value was graphically observed. </a:t>
            </a:r>
          </a:p>
          <a:p>
            <a:r>
              <a:rPr lang="en-US" dirty="0"/>
              <a:t>The obtained “thresh” value was fed to the network and measures such as time-loss, total queue length, and waiting time </a:t>
            </a:r>
            <a:r>
              <a:rPr lang="en-US"/>
              <a:t>were measured.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90641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9">
            <a:extLst>
              <a:ext uri="{FF2B5EF4-FFF2-40B4-BE49-F238E27FC236}">
                <a16:creationId xmlns:a16="http://schemas.microsoft.com/office/drawing/2014/main" id="{DB8424AB-D56B-4256-866A-5B54DE93C2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11">
            <a:extLst>
              <a:ext uri="{FF2B5EF4-FFF2-40B4-BE49-F238E27FC236}">
                <a16:creationId xmlns:a16="http://schemas.microsoft.com/office/drawing/2014/main" id="{FC999C28-AD33-4EB7-A5F1-C06D10A5FD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22" name="Rectangle 13">
            <a:extLst>
              <a:ext uri="{FF2B5EF4-FFF2-40B4-BE49-F238E27FC236}">
                <a16:creationId xmlns:a16="http://schemas.microsoft.com/office/drawing/2014/main" id="{0864E5C9-52C9-4572-AC75-548B9B9C26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15">
            <a:extLst>
              <a:ext uri="{FF2B5EF4-FFF2-40B4-BE49-F238E27FC236}">
                <a16:creationId xmlns:a16="http://schemas.microsoft.com/office/drawing/2014/main" id="{45CC6500-4DBD-4C34-BC14-2387FB483B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61999"/>
            <a:ext cx="4642228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46149B-D7AB-E140-9F25-91A6C06306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9" y="1298448"/>
            <a:ext cx="3258688" cy="325526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700" spc="-100"/>
              <a:t>Demonstration (with static)</a:t>
            </a:r>
          </a:p>
        </p:txBody>
      </p:sp>
      <p:sp>
        <p:nvSpPr>
          <p:cNvPr id="24" name="Rectangle 17">
            <a:extLst>
              <a:ext uri="{FF2B5EF4-FFF2-40B4-BE49-F238E27FC236}">
                <a16:creationId xmlns:a16="http://schemas.microsoft.com/office/drawing/2014/main" id="{4E34A3B6-BAD2-4156-BDC6-4736248BF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10394FF-E895-294F-80D3-39E796836C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76114" y="870223"/>
            <a:ext cx="7315200" cy="4876800"/>
          </a:xfrm>
        </p:spPr>
      </p:pic>
    </p:spTree>
    <p:extLst>
      <p:ext uri="{BB962C8B-B14F-4D97-AF65-F5344CB8AC3E}">
        <p14:creationId xmlns:p14="http://schemas.microsoft.com/office/powerpoint/2010/main" val="27345625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B8424AB-D56B-4256-866A-5B54DE93C2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C999C28-AD33-4EB7-A5F1-C06D10A5FD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0864E5C9-52C9-4572-AC75-548B9B9C26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5CC6500-4DBD-4C34-BC14-2387FB483B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61999"/>
            <a:ext cx="4642228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F6AAE9-EB93-4749-8B72-9F05DE776C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213" y="1302500"/>
            <a:ext cx="3771324" cy="325121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700" spc="-100" dirty="0"/>
              <a:t>Demonstration (with backpressure)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E34A3B6-BAD2-4156-BDC6-4736248BF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C0E9117-C58F-E04A-9153-431704696E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19587" y="831742"/>
            <a:ext cx="7315200" cy="4876800"/>
          </a:xfrm>
        </p:spPr>
      </p:pic>
    </p:spTree>
    <p:extLst>
      <p:ext uri="{BB962C8B-B14F-4D97-AF65-F5344CB8AC3E}">
        <p14:creationId xmlns:p14="http://schemas.microsoft.com/office/powerpoint/2010/main" val="23812531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EB472E-7CA6-4C2D-81E9-CD39A44F0B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E0A0486-F672-4FEF-A0A9-E6C3B7E3A5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3289875" cy="5334001"/>
          </a:xfrm>
          <a:prstGeom prst="rect">
            <a:avLst/>
          </a:prstGeom>
          <a:solidFill>
            <a:srgbClr val="C8C8C8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689BC21-5566-4B70-91EA-44B4299CB3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11870" y="761999"/>
            <a:ext cx="8790301" cy="3810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66F1FB-8087-4C45-ACFE-CFA75FE0E0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22622" y="1298448"/>
            <a:ext cx="7187529" cy="2951819"/>
          </a:xfrm>
        </p:spPr>
        <p:txBody>
          <a:bodyPr anchor="b">
            <a:normAutofit/>
          </a:bodyPr>
          <a:lstStyle/>
          <a:p>
            <a:r>
              <a:rPr lang="en-US" sz="5800"/>
              <a:t>Results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F1FCE6A-97BC-41EB-809A-50936E0F94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00889" y="4684418"/>
            <a:ext cx="8801282" cy="1411582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BA80A9-2246-CD4D-8B0D-D265FA5886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22622" y="5006151"/>
            <a:ext cx="7187529" cy="768116"/>
          </a:xfrm>
        </p:spPr>
        <p:txBody>
          <a:bodyPr anchor="t">
            <a:normAutofit/>
          </a:bodyPr>
          <a:lstStyle/>
          <a:p>
            <a:endParaRPr lang="en-US" sz="240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52083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6B086509-1281-468A-AAAC-1BBEDAE757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EA73850-2107-4E65-85FE-EDD3F45FCD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62000"/>
            <a:ext cx="4053525" cy="533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A5C791-2DDB-1C40-B391-26022EF3FD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123837"/>
            <a:ext cx="3616348" cy="1322637"/>
          </a:xfrm>
        </p:spPr>
        <p:txBody>
          <a:bodyPr>
            <a:normAutofit/>
          </a:bodyPr>
          <a:lstStyle/>
          <a:p>
            <a:r>
              <a:rPr lang="en-US" dirty="0"/>
              <a:t>Results:</a:t>
            </a:r>
            <a:br>
              <a:rPr lang="en-US" dirty="0"/>
            </a:br>
            <a:r>
              <a:rPr lang="en-US" dirty="0"/>
              <a:t>Stability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6C66F80F-63FE-454E-9B83-3640477038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2920" y="2597864"/>
            <a:ext cx="3616348" cy="3386883"/>
          </a:xfrm>
        </p:spPr>
        <p:txBody>
          <a:bodyPr anchor="t">
            <a:normAutofit/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  <p:pic>
        <p:nvPicPr>
          <p:cNvPr id="9" name="Picture 8" descr="Chart, scatter chart&#10;&#10;Description automatically generated">
            <a:extLst>
              <a:ext uri="{FF2B5EF4-FFF2-40B4-BE49-F238E27FC236}">
                <a16:creationId xmlns:a16="http://schemas.microsoft.com/office/drawing/2014/main" id="{6900CFCF-8653-9541-A110-1DE01BA320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2619" y="762000"/>
            <a:ext cx="3341512" cy="2506134"/>
          </a:xfrm>
          <a:prstGeom prst="rect">
            <a:avLst/>
          </a:prstGeom>
        </p:spPr>
      </p:pic>
      <p:pic>
        <p:nvPicPr>
          <p:cNvPr id="11" name="Picture 10" descr="Chart, scatter chart&#10;&#10;Description automatically generated">
            <a:extLst>
              <a:ext uri="{FF2B5EF4-FFF2-40B4-BE49-F238E27FC236}">
                <a16:creationId xmlns:a16="http://schemas.microsoft.com/office/drawing/2014/main" id="{2765FE48-C2DF-5948-BEE2-79FFA844EF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8627" y="762001"/>
            <a:ext cx="3341512" cy="2506134"/>
          </a:xfrm>
          <a:prstGeom prst="rect">
            <a:avLst/>
          </a:prstGeom>
        </p:spPr>
      </p:pic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8525AD34-4EC0-F745-BFB3-96C2816164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2619" y="3589867"/>
            <a:ext cx="3341512" cy="2506134"/>
          </a:xfrm>
          <a:prstGeom prst="rect">
            <a:avLst/>
          </a:prstGeom>
        </p:spPr>
      </p:pic>
      <p:pic>
        <p:nvPicPr>
          <p:cNvPr id="5" name="Content Placeholder 4" descr="Chart, scatter chart&#10;&#10;Description automatically generated">
            <a:extLst>
              <a:ext uri="{FF2B5EF4-FFF2-40B4-BE49-F238E27FC236}">
                <a16:creationId xmlns:a16="http://schemas.microsoft.com/office/drawing/2014/main" id="{A10FEBB2-D33A-8142-BF31-446BA23C8B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18628" y="3589868"/>
            <a:ext cx="3341509" cy="2506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8178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E9F5D7F-1BBC-4096-ADA7-AA9C9E4D28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6D370DD-716B-4528-B475-331F84CEA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9514" y="758953"/>
            <a:ext cx="7052486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6670CC-CD85-F645-94FD-2BC5CA2DF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1642" y="1123837"/>
            <a:ext cx="6451110" cy="1255469"/>
          </a:xfrm>
        </p:spPr>
        <p:txBody>
          <a:bodyPr>
            <a:normAutofit/>
          </a:bodyPr>
          <a:lstStyle/>
          <a:p>
            <a:r>
              <a:rPr lang="en-US" dirty="0"/>
              <a:t>Overview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9D076F-656A-4CD9-83AD-AF8F4B28CA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7912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8A0E65-1750-6B4F-9C63-30E8FD458B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771" y="1813784"/>
            <a:ext cx="3778286" cy="3220987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8C0836-D381-9149-BD89-339EA6D59F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51644" y="2510395"/>
            <a:ext cx="6451109" cy="3274586"/>
          </a:xfrm>
        </p:spPr>
        <p:txBody>
          <a:bodyPr anchor="t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Designed to efficiently solve the multi-junction traffic controller problem.</a:t>
            </a:r>
          </a:p>
          <a:p>
            <a:r>
              <a:rPr lang="en-US" dirty="0">
                <a:solidFill>
                  <a:srgbClr val="FFFFFF"/>
                </a:solidFill>
              </a:rPr>
              <a:t>Network consists of four junctions and vehicles enter and exit from the fringes.</a:t>
            </a:r>
          </a:p>
          <a:p>
            <a:r>
              <a:rPr lang="en-US" dirty="0">
                <a:solidFill>
                  <a:srgbClr val="FFFFFF"/>
                </a:solidFill>
              </a:rPr>
              <a:t>Goal is to minimize both average queue length and waiting-time in the network.</a:t>
            </a:r>
          </a:p>
          <a:p>
            <a:r>
              <a:rPr lang="en-US" dirty="0">
                <a:solidFill>
                  <a:srgbClr val="FFFFFF"/>
                </a:solidFill>
              </a:rPr>
              <a:t>Most algorithms tend to focus on one, while neglecting the other.</a:t>
            </a:r>
          </a:p>
          <a:p>
            <a:r>
              <a:rPr lang="en-US" dirty="0">
                <a:solidFill>
                  <a:srgbClr val="FFFFFF"/>
                </a:solidFill>
              </a:rPr>
              <a:t>This algorithm aims to bridge the gap.</a:t>
            </a:r>
          </a:p>
          <a:p>
            <a:endParaRPr lang="en-US" dirty="0">
              <a:solidFill>
                <a:srgbClr val="FFFFFF"/>
              </a:solidFill>
            </a:endParaRPr>
          </a:p>
          <a:p>
            <a:endParaRPr lang="en-US" dirty="0">
              <a:solidFill>
                <a:srgbClr val="FFFFFF"/>
              </a:solidFill>
            </a:endParaRPr>
          </a:p>
          <a:p>
            <a:endParaRPr lang="en-US" dirty="0">
              <a:solidFill>
                <a:srgbClr val="FFFFFF"/>
              </a:solidFill>
            </a:endParaRPr>
          </a:p>
          <a:p>
            <a:endParaRPr lang="en-US" dirty="0">
              <a:solidFill>
                <a:srgbClr val="FFFFFF"/>
              </a:solidFill>
            </a:endParaRPr>
          </a:p>
          <a:p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41636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D47113-3D5E-7146-B3D4-3FB706E009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</a:t>
            </a:r>
            <a:br>
              <a:rPr lang="en-US" dirty="0"/>
            </a:br>
            <a:r>
              <a:rPr lang="en-US" dirty="0"/>
              <a:t>Stability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3C28129-7C07-004C-A04B-D0642DBC9A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36470" y="863600"/>
            <a:ext cx="3779735" cy="512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1126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A1DFCBE5-52C1-48A9-89CF-E7D68CCA16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B17C8F6-D357-4254-BBAC-96B01EEBE1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47203"/>
            <a:ext cx="11707367" cy="257262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4F00AA-7751-7B4F-9A3D-9E006C7166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690" y="4049486"/>
            <a:ext cx="9123297" cy="1883228"/>
          </a:xfrm>
        </p:spPr>
        <p:txBody>
          <a:bodyPr>
            <a:normAutofit/>
          </a:bodyPr>
          <a:lstStyle/>
          <a:p>
            <a:pPr algn="r"/>
            <a:r>
              <a:rPr lang="en-US" sz="4100" dirty="0"/>
              <a:t>Comparison:</a:t>
            </a:r>
            <a:br>
              <a:rPr lang="en-US" sz="4100" dirty="0"/>
            </a:br>
            <a:r>
              <a:rPr lang="en-US" sz="4100" dirty="0"/>
              <a:t>Mean Speed and Jam Length</a:t>
            </a:r>
          </a:p>
        </p:txBody>
      </p:sp>
      <p:pic>
        <p:nvPicPr>
          <p:cNvPr id="11" name="Picture 10" descr="Chart, line chart, histogram&#10;&#10;Description automatically generated">
            <a:extLst>
              <a:ext uri="{FF2B5EF4-FFF2-40B4-BE49-F238E27FC236}">
                <a16:creationId xmlns:a16="http://schemas.microsoft.com/office/drawing/2014/main" id="{7C99CB14-B223-3E4B-96D9-BE3F861E9D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3691" y="969334"/>
            <a:ext cx="2539145" cy="1904358"/>
          </a:xfrm>
          <a:prstGeom prst="rect">
            <a:avLst/>
          </a:prstGeom>
        </p:spPr>
      </p:pic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DE02616C-3940-D34E-8866-88EC770421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2860" y="969333"/>
            <a:ext cx="2539145" cy="1904358"/>
          </a:xfrm>
          <a:prstGeom prst="rect">
            <a:avLst/>
          </a:prstGeom>
        </p:spPr>
      </p:pic>
      <p:pic>
        <p:nvPicPr>
          <p:cNvPr id="5" name="Content Placeholder 4" descr="Chart, line chart, histogram&#10;&#10;Description automatically generated">
            <a:extLst>
              <a:ext uri="{FF2B5EF4-FFF2-40B4-BE49-F238E27FC236}">
                <a16:creationId xmlns:a16="http://schemas.microsoft.com/office/drawing/2014/main" id="{51731FBA-283E-8E42-BA15-A839F9C6C2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3713" y="969333"/>
            <a:ext cx="2539147" cy="1904360"/>
          </a:xfrm>
          <a:prstGeom prst="rect">
            <a:avLst/>
          </a:prstGeom>
        </p:spPr>
      </p:pic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939A16A5-108D-9142-8119-FF1D870884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43665" y="969333"/>
            <a:ext cx="2539147" cy="1904360"/>
          </a:xfrm>
          <a:prstGeom prst="rect">
            <a:avLst/>
          </a:prstGeom>
        </p:spPr>
      </p:pic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B46EDB7F-A86C-4789-A9F9-26B08C4D65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762571" y="3989177"/>
            <a:ext cx="4846151" cy="2106016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6323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64C9EE1D-12BB-43F7-9A2A-893578DCA6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962A31-C54E-4762-B155-59777FED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4B392D36-B685-45E0-B197-6EE5D74809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DCA8533-CC5E-4754-9A04-047EDE49E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67639"/>
            <a:ext cx="11707367" cy="1852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79827E-0EF3-1B44-93BA-726469625E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590661"/>
            <a:ext cx="10210862" cy="10656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900" spc="-100" dirty="0"/>
              <a:t>Comparison: Queue Lengths</a:t>
            </a:r>
          </a:p>
        </p:txBody>
      </p:sp>
      <p:pic>
        <p:nvPicPr>
          <p:cNvPr id="5" name="Content Placeholder 4" descr="Chart, histogram&#10;&#10;Description automatically generated">
            <a:extLst>
              <a:ext uri="{FF2B5EF4-FFF2-40B4-BE49-F238E27FC236}">
                <a16:creationId xmlns:a16="http://schemas.microsoft.com/office/drawing/2014/main" id="{CD629407-1E3B-4E46-A070-FD25020D42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87518" y="484632"/>
            <a:ext cx="4742340" cy="3556755"/>
          </a:xfrm>
          <a:prstGeom prst="rect">
            <a:avLst/>
          </a:prstGeom>
        </p:spPr>
      </p:pic>
      <p:pic>
        <p:nvPicPr>
          <p:cNvPr id="7" name="Picture 6" descr="Chart, histogram&#10;&#10;Description automatically generated">
            <a:extLst>
              <a:ext uri="{FF2B5EF4-FFF2-40B4-BE49-F238E27FC236}">
                <a16:creationId xmlns:a16="http://schemas.microsoft.com/office/drawing/2014/main" id="{AEF1B5DB-472C-FA4B-87B4-D5DC78895B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2142" y="484632"/>
            <a:ext cx="4742340" cy="355675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789F091-B52D-3F48-92B1-6A0D6FB31B6F}"/>
              </a:ext>
            </a:extLst>
          </p:cNvPr>
          <p:cNvSpPr txBox="1"/>
          <p:nvPr/>
        </p:nvSpPr>
        <p:spPr>
          <a:xfrm>
            <a:off x="2474275" y="244462"/>
            <a:ext cx="2800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Backpressure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0B4B4B-BA18-C249-8A38-4066DDBA76A8}"/>
              </a:ext>
            </a:extLst>
          </p:cNvPr>
          <p:cNvSpPr txBox="1"/>
          <p:nvPr/>
        </p:nvSpPr>
        <p:spPr>
          <a:xfrm>
            <a:off x="8252701" y="335017"/>
            <a:ext cx="2071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Static</a:t>
            </a:r>
          </a:p>
        </p:txBody>
      </p:sp>
    </p:spTree>
    <p:extLst>
      <p:ext uri="{BB962C8B-B14F-4D97-AF65-F5344CB8AC3E}">
        <p14:creationId xmlns:p14="http://schemas.microsoft.com/office/powerpoint/2010/main" val="15752006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C2673F-7C54-5B48-95A6-7FDED96B7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3261A1-421A-B944-A474-4EE3BFEC0E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Expansion to larger networks is a massive unexplored area. Sub-networks of around 4 junctions can be compartmentalized and treated as one unit. </a:t>
            </a:r>
          </a:p>
          <a:p>
            <a:r>
              <a:rPr lang="en-US" dirty="0"/>
              <a:t>Boundary cases of extremely high volume along certain lanes and minimal volume along others could also be explored. </a:t>
            </a:r>
          </a:p>
          <a:p>
            <a:r>
              <a:rPr lang="en-US" dirty="0"/>
              <a:t>The algorithm is time invariant, so fluctuations in traffic levels means that the algorithm needs to be repeatedly run. This delay might hinder initial flow of traffic. </a:t>
            </a:r>
          </a:p>
        </p:txBody>
      </p:sp>
    </p:spTree>
    <p:extLst>
      <p:ext uri="{BB962C8B-B14F-4D97-AF65-F5344CB8AC3E}">
        <p14:creationId xmlns:p14="http://schemas.microsoft.com/office/powerpoint/2010/main" val="17475767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0516254-1D9F-4F3A-9870-3A3280BE2B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C30457-7899-1F44-8499-7D506D3C49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9116" y="864108"/>
            <a:ext cx="3073914" cy="5120639"/>
          </a:xfrm>
        </p:spPr>
        <p:txBody>
          <a:bodyPr>
            <a:normAutofit/>
          </a:bodyPr>
          <a:lstStyle/>
          <a:p>
            <a:pPr algn="r"/>
            <a:r>
              <a:rPr lang="en-US" sz="2800">
                <a:solidFill>
                  <a:schemeClr val="tx1">
                    <a:lumMod val="85000"/>
                    <a:lumOff val="15000"/>
                  </a:schemeClr>
                </a:solidFill>
              </a:rPr>
              <a:t>Acknowledgements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C14672B-27A5-4CDA-ABAF-5E4CF4B41C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1286934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D89589C-2C90-4407-A995-05EC3DD7AB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51129" y="2085681"/>
            <a:ext cx="0" cy="2686639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3142FB-C3F7-714F-AC53-772A43F6A8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9229" y="864108"/>
            <a:ext cx="5910677" cy="5120640"/>
          </a:xfrm>
        </p:spPr>
        <p:txBody>
          <a:bodyPr>
            <a:normAutofit/>
          </a:bodyPr>
          <a:lstStyle/>
          <a:p>
            <a:r>
              <a:rPr lang="en-US" dirty="0"/>
              <a:t>Professor </a:t>
            </a:r>
            <a:r>
              <a:rPr lang="en-US" dirty="0" err="1"/>
              <a:t>Shayan</a:t>
            </a:r>
            <a:r>
              <a:rPr lang="en-US" dirty="0"/>
              <a:t> </a:t>
            </a:r>
            <a:r>
              <a:rPr lang="en-US" dirty="0" err="1"/>
              <a:t>Garani</a:t>
            </a:r>
            <a:r>
              <a:rPr lang="en-US" dirty="0"/>
              <a:t> and the TAs part of the NNLS course for giving me the opportunity to present the project.</a:t>
            </a:r>
          </a:p>
          <a:p>
            <a:r>
              <a:rPr lang="en-US" dirty="0"/>
              <a:t>Professor </a:t>
            </a:r>
            <a:r>
              <a:rPr lang="en-US" dirty="0" err="1"/>
              <a:t>Chandramani</a:t>
            </a:r>
            <a:r>
              <a:rPr lang="en-US" dirty="0"/>
              <a:t> Singh for his role in guiding me and assisting throughout the project.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A206779-5C74-4555-94BC-5845C92EC3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683988" y="767825"/>
            <a:ext cx="508012" cy="5328173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8000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162DF2A-64D1-4AA9-BA42-8A4063EADE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D7C1373-63AF-4A75-909E-990E053566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BDAAE7A-177F-4691-8F07-36CBBA6113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9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B3CCDF-B758-4749-AA32-9904530D1B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667" y="762000"/>
            <a:ext cx="7462083" cy="53340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200" spc="-100" dirty="0">
                <a:solidFill>
                  <a:schemeClr val="accent1"/>
                </a:solidFill>
              </a:rPr>
              <a:t>Thank you!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BF82D1D-28BC-4216-A1EA-F7D9C6D1AA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1286934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0A1DC48-C242-4442-822C-570436B809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685778" y="767825"/>
            <a:ext cx="508012" cy="5328173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AFAA4B-AB0F-DF49-949D-CF3415F08B8F}"/>
              </a:ext>
            </a:extLst>
          </p:cNvPr>
          <p:cNvSpPr txBox="1"/>
          <p:nvPr/>
        </p:nvSpPr>
        <p:spPr>
          <a:xfrm>
            <a:off x="2900363" y="357188"/>
            <a:ext cx="5586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References to be mentioned in project report </a:t>
            </a:r>
          </a:p>
        </p:txBody>
      </p:sp>
    </p:spTree>
    <p:extLst>
      <p:ext uri="{BB962C8B-B14F-4D97-AF65-F5344CB8AC3E}">
        <p14:creationId xmlns:p14="http://schemas.microsoft.com/office/powerpoint/2010/main" val="29445022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F4AD318-2FB6-4C6E-931E-58E404FA1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A118E35-1CBF-4863-8497-F4DF1A166D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582" y="752748"/>
            <a:ext cx="1001483" cy="4744251"/>
          </a:xfrm>
          <a:custGeom>
            <a:avLst/>
            <a:gdLst>
              <a:gd name="connsiteX0" fmla="*/ 0 w 1001483"/>
              <a:gd name="connsiteY0" fmla="*/ 0 h 4744251"/>
              <a:gd name="connsiteX1" fmla="*/ 1001483 w 1001483"/>
              <a:gd name="connsiteY1" fmla="*/ 0 h 4744251"/>
              <a:gd name="connsiteX2" fmla="*/ 0 w 1001483"/>
              <a:gd name="connsiteY2" fmla="*/ 4744251 h 4744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1483" h="4744251">
                <a:moveTo>
                  <a:pt x="0" y="0"/>
                </a:moveTo>
                <a:lnTo>
                  <a:pt x="1001483" y="0"/>
                </a:lnTo>
                <a:lnTo>
                  <a:pt x="0" y="474425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6E187274-5DC2-4BE0-AF99-925D6D9735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7094" y="761999"/>
            <a:ext cx="4208489" cy="5334001"/>
          </a:xfrm>
          <a:custGeom>
            <a:avLst/>
            <a:gdLst>
              <a:gd name="connsiteX0" fmla="*/ 1015642 w 4208489"/>
              <a:gd name="connsiteY0" fmla="*/ 0 h 5334001"/>
              <a:gd name="connsiteX1" fmla="*/ 4208489 w 4208489"/>
              <a:gd name="connsiteY1" fmla="*/ 0 h 5334001"/>
              <a:gd name="connsiteX2" fmla="*/ 4208489 w 4208489"/>
              <a:gd name="connsiteY2" fmla="*/ 5334001 h 5334001"/>
              <a:gd name="connsiteX3" fmla="*/ 0 w 4208489"/>
              <a:gd name="connsiteY3" fmla="*/ 5334001 h 5334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8489" h="5334001">
                <a:moveTo>
                  <a:pt x="1015642" y="0"/>
                </a:moveTo>
                <a:lnTo>
                  <a:pt x="4208489" y="0"/>
                </a:lnTo>
                <a:lnTo>
                  <a:pt x="4208489" y="5334001"/>
                </a:lnTo>
                <a:lnTo>
                  <a:pt x="0" y="533400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66F02B-F1E2-FE4D-9E71-745A1B3181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9849" y="1298448"/>
            <a:ext cx="7056444" cy="3255264"/>
          </a:xfrm>
        </p:spPr>
        <p:txBody>
          <a:bodyPr>
            <a:normAutofit/>
          </a:bodyPr>
          <a:lstStyle/>
          <a:p>
            <a:pPr algn="r"/>
            <a:r>
              <a:rPr lang="en-US">
                <a:solidFill>
                  <a:schemeClr val="accent1"/>
                </a:solidFill>
              </a:rPr>
              <a:t>Algorithm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D2AA2B-752F-E543-9379-5EFA1656ED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28702" y="4084889"/>
            <a:ext cx="3021621" cy="1709159"/>
          </a:xfrm>
        </p:spPr>
        <p:txBody>
          <a:bodyPr>
            <a:normAutofit/>
          </a:bodyPr>
          <a:lstStyle/>
          <a:p>
            <a:pPr algn="r"/>
            <a:endParaRPr lang="en-US" sz="1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85035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9905C0-AFD1-C24F-AB11-BF3B0D168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Backpressure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082892-4CD4-674F-8198-7008270B47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Commonly used in communication networks and is proven to be throughput optimal. </a:t>
            </a:r>
          </a:p>
          <a:p>
            <a:r>
              <a:rPr lang="en-US" dirty="0"/>
              <a:t>Simply put, backpressure scheme tries to direct packet flow along the queue with</a:t>
            </a:r>
          </a:p>
          <a:p>
            <a:pPr lvl="1"/>
            <a:r>
              <a:rPr lang="en-US" dirty="0"/>
              <a:t>Maximum existing queued packets</a:t>
            </a:r>
          </a:p>
          <a:p>
            <a:pPr lvl="1"/>
            <a:r>
              <a:rPr lang="en-US" dirty="0"/>
              <a:t>Minimum queued packets upstream</a:t>
            </a:r>
          </a:p>
          <a:p>
            <a:pPr lvl="1"/>
            <a:endParaRPr lang="en-US" dirty="0"/>
          </a:p>
          <a:p>
            <a:pPr marL="502920" lvl="1" indent="0">
              <a:buNone/>
            </a:pPr>
            <a:r>
              <a:rPr lang="en-US" dirty="0"/>
              <a:t>The controller calculates Q</a:t>
            </a:r>
            <a:r>
              <a:rPr lang="en-US" baseline="-25000" dirty="0"/>
              <a:t>i</a:t>
            </a:r>
            <a:r>
              <a:rPr lang="en-US" dirty="0"/>
              <a:t> – Q</a:t>
            </a:r>
            <a:r>
              <a:rPr lang="en-US" baseline="-25000" dirty="0"/>
              <a:t>i</a:t>
            </a:r>
            <a:r>
              <a:rPr lang="en-US" dirty="0"/>
              <a:t>’ for all </a:t>
            </a:r>
            <a:r>
              <a:rPr lang="en-US" dirty="0" err="1"/>
              <a:t>i</a:t>
            </a:r>
            <a:r>
              <a:rPr lang="en-US" dirty="0"/>
              <a:t>, and chooses</a:t>
            </a:r>
          </a:p>
          <a:p>
            <a:pPr marL="502920" lvl="1" indent="0">
              <a:buNone/>
            </a:pPr>
            <a:r>
              <a:rPr lang="en-US" dirty="0"/>
              <a:t>to “activate” or “enable” the queue with maximum</a:t>
            </a:r>
          </a:p>
          <a:p>
            <a:pPr marL="502920" lvl="1" indent="0">
              <a:buNone/>
            </a:pPr>
            <a:r>
              <a:rPr lang="en-US" dirty="0"/>
              <a:t>difference ,</a:t>
            </a:r>
            <a:r>
              <a:rPr lang="en-US" dirty="0" err="1"/>
              <a:t>i.e</a:t>
            </a:r>
            <a:r>
              <a:rPr lang="en-US" dirty="0"/>
              <a:t>, backpressure.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001AA6-39AA-A946-B0E5-531B85C7D3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86950" y="4075508"/>
            <a:ext cx="1128713" cy="2539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0135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E9F5D7F-1BBC-4096-ADA7-AA9C9E4D28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6D370DD-716B-4528-B475-331F84CEA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58953"/>
            <a:ext cx="7052486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03636F-877C-0A4F-B890-8C21CA2728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248" y="1123837"/>
            <a:ext cx="6451110" cy="1255469"/>
          </a:xfrm>
        </p:spPr>
        <p:txBody>
          <a:bodyPr>
            <a:normAutofit/>
          </a:bodyPr>
          <a:lstStyle/>
          <a:p>
            <a:r>
              <a:rPr lang="en-US" dirty="0"/>
              <a:t>Backpressure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0277BE-90BA-464A-B475-B3016ED177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9248" y="2510395"/>
            <a:ext cx="6451109" cy="3274586"/>
          </a:xfrm>
        </p:spPr>
        <p:txBody>
          <a:bodyPr anchor="t">
            <a:normAutofit/>
          </a:bodyPr>
          <a:lstStyle/>
          <a:p>
            <a:r>
              <a:rPr lang="en-US" sz="1500">
                <a:solidFill>
                  <a:srgbClr val="FFFFFF"/>
                </a:solidFill>
              </a:rPr>
              <a:t>Similarities between communication networks and traffic networks</a:t>
            </a:r>
          </a:p>
          <a:p>
            <a:pPr lvl="1"/>
            <a:r>
              <a:rPr lang="en-US" sz="1500">
                <a:solidFill>
                  <a:srgbClr val="FFFFFF"/>
                </a:solidFill>
              </a:rPr>
              <a:t>Packets </a:t>
            </a:r>
            <a:r>
              <a:rPr lang="en-US" sz="1500">
                <a:solidFill>
                  <a:srgbClr val="FFFFFF"/>
                </a:solidFill>
                <a:sym typeface="Wingdings" pitchFamily="2" charset="2"/>
              </a:rPr>
              <a:t> Vehicles</a:t>
            </a:r>
          </a:p>
          <a:p>
            <a:pPr lvl="1"/>
            <a:r>
              <a:rPr lang="en-US" sz="1500">
                <a:solidFill>
                  <a:srgbClr val="FFFFFF"/>
                </a:solidFill>
                <a:sym typeface="Wingdings" pitchFamily="2" charset="2"/>
              </a:rPr>
              <a:t>Nodes  Junctions</a:t>
            </a:r>
          </a:p>
          <a:p>
            <a:pPr lvl="1"/>
            <a:r>
              <a:rPr lang="en-US" sz="1500">
                <a:solidFill>
                  <a:srgbClr val="FFFFFF"/>
                </a:solidFill>
                <a:sym typeface="Wingdings" pitchFamily="2" charset="2"/>
              </a:rPr>
              <a:t>Edges  Roads</a:t>
            </a:r>
          </a:p>
          <a:p>
            <a:pPr lvl="1"/>
            <a:r>
              <a:rPr lang="en-US" sz="1500">
                <a:solidFill>
                  <a:srgbClr val="FFFFFF"/>
                </a:solidFill>
                <a:sym typeface="Wingdings" pitchFamily="2" charset="2"/>
              </a:rPr>
              <a:t>Queues  Lanes</a:t>
            </a:r>
          </a:p>
          <a:p>
            <a:pPr lvl="1"/>
            <a:endParaRPr lang="en-US" sz="1500">
              <a:solidFill>
                <a:srgbClr val="FFFFFF"/>
              </a:solidFill>
              <a:sym typeface="Wingdings" pitchFamily="2" charset="2"/>
            </a:endParaRPr>
          </a:p>
          <a:p>
            <a:pPr marL="502920" lvl="1" indent="0">
              <a:buNone/>
            </a:pPr>
            <a:r>
              <a:rPr lang="en-US" sz="1500">
                <a:solidFill>
                  <a:srgbClr val="FFFFFF"/>
                </a:solidFill>
                <a:sym typeface="Wingdings" pitchFamily="2" charset="2"/>
              </a:rPr>
              <a:t>The backpressure algorithm, after tuning it for traffic networks, can be easily used. </a:t>
            </a:r>
          </a:p>
          <a:p>
            <a:pPr marL="502920" lvl="1" indent="0">
              <a:buNone/>
            </a:pPr>
            <a:r>
              <a:rPr lang="en-US" sz="1500">
                <a:solidFill>
                  <a:srgbClr val="FFFFFF"/>
                </a:solidFill>
                <a:sym typeface="Wingdings" pitchFamily="2" charset="2"/>
              </a:rPr>
              <a:t>In traffic networks the concept of phases arises, and the controller selects appropriate phases after computing all the backpressures.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A3BA95-8478-4446-A166-0E86B2D5D0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2944" y="1563472"/>
            <a:ext cx="3778286" cy="372161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79D076F-656A-4CD9-83AD-AF8F4B28CA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094760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B8424AB-D56B-4256-866A-5B54DE93C2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0">
            <a:extLst>
              <a:ext uri="{FF2B5EF4-FFF2-40B4-BE49-F238E27FC236}">
                <a16:creationId xmlns:a16="http://schemas.microsoft.com/office/drawing/2014/main" id="{FC999C28-AD33-4EB7-A5F1-C06D10A5FD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9" name="Rectangle 12">
            <a:extLst>
              <a:ext uri="{FF2B5EF4-FFF2-40B4-BE49-F238E27FC236}">
                <a16:creationId xmlns:a16="http://schemas.microsoft.com/office/drawing/2014/main" id="{0864E5C9-52C9-4572-AC75-548B9B9C26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4">
            <a:extLst>
              <a:ext uri="{FF2B5EF4-FFF2-40B4-BE49-F238E27FC236}">
                <a16:creationId xmlns:a16="http://schemas.microsoft.com/office/drawing/2014/main" id="{45CC6500-4DBD-4C34-BC14-2387FB483B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61999"/>
            <a:ext cx="4642228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918D0C-E4EC-4D4C-9C96-3475FF21F7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9" y="1298448"/>
            <a:ext cx="3258688" cy="325526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 spc="-100" dirty="0"/>
              <a:t>Sketch of BP Algorithm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694FAC7-73F8-2748-BC74-02D549BE4D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20640" y="885975"/>
            <a:ext cx="6367271" cy="5077897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E34A3B6-BAD2-4156-BDC6-4736248BF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6107889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DB23C2B-2054-4D8B-9E98-9190F8E05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797B5BC-9873-45F9-97D6-298FB5AF08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0" y="762000"/>
            <a:ext cx="4208489" cy="5334001"/>
          </a:xfrm>
          <a:custGeom>
            <a:avLst/>
            <a:gdLst>
              <a:gd name="connsiteX0" fmla="*/ 1015642 w 4208489"/>
              <a:gd name="connsiteY0" fmla="*/ 0 h 5334001"/>
              <a:gd name="connsiteX1" fmla="*/ 4208489 w 4208489"/>
              <a:gd name="connsiteY1" fmla="*/ 0 h 5334001"/>
              <a:gd name="connsiteX2" fmla="*/ 4208489 w 4208489"/>
              <a:gd name="connsiteY2" fmla="*/ 5334001 h 5334001"/>
              <a:gd name="connsiteX3" fmla="*/ 0 w 4208489"/>
              <a:gd name="connsiteY3" fmla="*/ 5334001 h 5334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8489" h="5334001">
                <a:moveTo>
                  <a:pt x="1015642" y="0"/>
                </a:moveTo>
                <a:lnTo>
                  <a:pt x="4208489" y="0"/>
                </a:lnTo>
                <a:lnTo>
                  <a:pt x="4208489" y="5334001"/>
                </a:lnTo>
                <a:lnTo>
                  <a:pt x="0" y="533400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8FB360-ADE4-E544-9EEE-0DEAD257F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260" y="1683144"/>
            <a:ext cx="2774922" cy="3491712"/>
          </a:xfrm>
        </p:spPr>
        <p:txBody>
          <a:bodyPr>
            <a:normAutofit/>
          </a:bodyPr>
          <a:lstStyle/>
          <a:p>
            <a:r>
              <a:rPr lang="en-US" dirty="0"/>
              <a:t>Advantages of using BP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23B919-8814-DF42-AE5C-389A26ED09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61606" y="1683143"/>
            <a:ext cx="6627377" cy="3491713"/>
          </a:xfrm>
        </p:spPr>
        <p:txBody>
          <a:bodyPr>
            <a:normAutofit/>
          </a:bodyPr>
          <a:lstStyle/>
          <a:p>
            <a:r>
              <a:rPr lang="en-US" dirty="0"/>
              <a:t>Since the algorithm is throughput optimal, communication networks are stable up to arrival rates of .8 vehicles/sec. Similar stability has been seen in traffic networks.</a:t>
            </a:r>
          </a:p>
          <a:p>
            <a:r>
              <a:rPr lang="en-US" dirty="0"/>
              <a:t>Algorithm is not burdened by dimensionality problems as seen in the case of Q-learning and function approximation algorithms belonging to the reinforcement learning paradigm. </a:t>
            </a:r>
          </a:p>
          <a:p>
            <a:r>
              <a:rPr lang="en-US" dirty="0"/>
              <a:t>Algorithms can easily be implemented in a distributed fashion without increasing complexity as controller requires only next-hop junction information.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665C2FCD-09A4-4B4B-AA73-F330DFE91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1190517" y="1056875"/>
            <a:ext cx="1001483" cy="4744251"/>
          </a:xfrm>
          <a:custGeom>
            <a:avLst/>
            <a:gdLst>
              <a:gd name="connsiteX0" fmla="*/ 0 w 1001483"/>
              <a:gd name="connsiteY0" fmla="*/ 0 h 4744251"/>
              <a:gd name="connsiteX1" fmla="*/ 1001483 w 1001483"/>
              <a:gd name="connsiteY1" fmla="*/ 0 h 4744251"/>
              <a:gd name="connsiteX2" fmla="*/ 0 w 1001483"/>
              <a:gd name="connsiteY2" fmla="*/ 4744251 h 4744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1483" h="4744251">
                <a:moveTo>
                  <a:pt x="0" y="0"/>
                </a:moveTo>
                <a:lnTo>
                  <a:pt x="1001483" y="0"/>
                </a:lnTo>
                <a:lnTo>
                  <a:pt x="0" y="474425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5720881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9DC5A77-10C9-4ECF-B7EB-8D917F36A9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FFE28B5-FB16-49A9-B851-3C35FAC0CA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58952"/>
            <a:ext cx="10905976" cy="165113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8939C2-188C-FC4A-9B7F-F12CAA9E68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754" y="1087374"/>
            <a:ext cx="8983489" cy="1000978"/>
          </a:xfrm>
        </p:spPr>
        <p:txBody>
          <a:bodyPr>
            <a:normAutofit/>
          </a:bodyPr>
          <a:lstStyle/>
          <a:p>
            <a:r>
              <a:rPr lang="en-US" dirty="0"/>
              <a:t>Motivation for Waiting-Time Component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1014442-855A-4E0F-8D09-C314661A48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14533" y="758952"/>
            <a:ext cx="1185379" cy="1651133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B1ABF09-86CF-414E-88A5-2B84CC7232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3" y="2526526"/>
            <a:ext cx="1169701" cy="3563378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FE91770-CDBB-4D24-94E5-AD484F36C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79019" y="2526526"/>
            <a:ext cx="10920893" cy="3563377"/>
          </a:xfrm>
          <a:prstGeom prst="rect">
            <a:avLst/>
          </a:prstGeom>
          <a:solidFill>
            <a:schemeClr val="bg2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7EFD84-5EF8-0048-AEA3-E09BC59525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00753" y="2535446"/>
            <a:ext cx="8983489" cy="3554457"/>
          </a:xfrm>
        </p:spPr>
        <p:txBody>
          <a:bodyPr>
            <a:normAutofit/>
          </a:bodyPr>
          <a:lstStyle/>
          <a:p>
            <a:r>
              <a:rPr lang="en-US" sz="1700" dirty="0">
                <a:solidFill>
                  <a:schemeClr val="tx1"/>
                </a:solidFill>
              </a:rPr>
              <a:t>BP algo is designed to handle large volumes of traffic, commonly seen in communication networks.</a:t>
            </a:r>
          </a:p>
          <a:p>
            <a:r>
              <a:rPr lang="en-US" sz="1700" dirty="0">
                <a:solidFill>
                  <a:schemeClr val="tx1"/>
                </a:solidFill>
              </a:rPr>
              <a:t>Exceptional performance is seen when arrival rates are at the boundary of the capacity region. </a:t>
            </a:r>
          </a:p>
          <a:p>
            <a:r>
              <a:rPr lang="en-US" sz="1700" dirty="0">
                <a:solidFill>
                  <a:schemeClr val="tx1"/>
                </a:solidFill>
              </a:rPr>
              <a:t>Problems arise for low volumes of traffic or when vehicles are not equally distributed between the edges entering the junction. </a:t>
            </a:r>
          </a:p>
          <a:p>
            <a:r>
              <a:rPr lang="en-US" sz="1700" dirty="0">
                <a:solidFill>
                  <a:schemeClr val="tx1"/>
                </a:solidFill>
              </a:rPr>
              <a:t> BP algo will ensure that queue length are kept at a minimum and vehicles in large queues are almost always in motion, but vehicles part of smaller queues end up waiting for arbitrarily large amounts of time. </a:t>
            </a:r>
          </a:p>
          <a:p>
            <a:r>
              <a:rPr lang="en-US" sz="1700" dirty="0">
                <a:solidFill>
                  <a:schemeClr val="tx1"/>
                </a:solidFill>
              </a:rPr>
              <a:t>In general, the BP algo fails to produce good results in terms of the overall waiting-time in the network. </a:t>
            </a:r>
          </a:p>
        </p:txBody>
      </p:sp>
    </p:spTree>
    <p:extLst>
      <p:ext uri="{BB962C8B-B14F-4D97-AF65-F5344CB8AC3E}">
        <p14:creationId xmlns:p14="http://schemas.microsoft.com/office/powerpoint/2010/main" val="2138056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6818A-EA44-504F-B127-81948D625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Waiting-Time Component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21A323-FE31-DE40-BADA-C2E56EE437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make sure that vehicles belonging to smaller queues are not stuck for extended periods, a quantity called “thresh” is measured at each junction(simultaneously with queue length at each lane).</a:t>
            </a:r>
          </a:p>
          <a:p>
            <a:r>
              <a:rPr lang="en-US" dirty="0"/>
              <a:t>As soon as the “time-since-last-green” for a particular lane exceeds the “thresh” value, the controller immediately activates the corresponding lane. </a:t>
            </a:r>
          </a:p>
          <a:p>
            <a:r>
              <a:rPr lang="en-US" dirty="0"/>
              <a:t>For low-volume traffic it makes more sense to have a lower “thresh” value, while for high volume traffic, a greater “thresh” value is required; priority should be given to managing queue lengths in this case.</a:t>
            </a:r>
          </a:p>
          <a:p>
            <a:r>
              <a:rPr lang="en-US" dirty="0"/>
              <a:t>Note that choosing between “thresh” value and backpressure measurements is a tradeoff. Sometimes a lower ”thresh” value may come at the cost of allowing larger queue lengths. </a:t>
            </a:r>
          </a:p>
        </p:txBody>
      </p:sp>
    </p:spTree>
    <p:extLst>
      <p:ext uri="{BB962C8B-B14F-4D97-AF65-F5344CB8AC3E}">
        <p14:creationId xmlns:p14="http://schemas.microsoft.com/office/powerpoint/2010/main" val="2597112448"/>
      </p:ext>
    </p:extLst>
  </p:cSld>
  <p:clrMapOvr>
    <a:masterClrMapping/>
  </p:clrMapOvr>
</p:sld>
</file>

<file path=ppt/theme/theme1.xml><?xml version="1.0" encoding="utf-8"?>
<a:theme xmlns:a="http://schemas.openxmlformats.org/drawingml/2006/main" name="Frame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Frame</Template>
  <TotalTime>158</TotalTime>
  <Words>994</Words>
  <Application>Microsoft Macintosh PowerPoint</Application>
  <PresentationFormat>Widescreen</PresentationFormat>
  <Paragraphs>86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8" baseType="lpstr">
      <vt:lpstr>Corbel</vt:lpstr>
      <vt:lpstr>Wingdings 2</vt:lpstr>
      <vt:lpstr>Frame</vt:lpstr>
      <vt:lpstr>Multi-Junction Traffic Controller Algorithm</vt:lpstr>
      <vt:lpstr>Overview</vt:lpstr>
      <vt:lpstr>Algorithm</vt:lpstr>
      <vt:lpstr>Backpressure Algorithm</vt:lpstr>
      <vt:lpstr>Backpressure Algorithm</vt:lpstr>
      <vt:lpstr>Sketch of BP Algorithm</vt:lpstr>
      <vt:lpstr>Advantages of using BP Algorithm</vt:lpstr>
      <vt:lpstr>Motivation for Waiting-Time Component</vt:lpstr>
      <vt:lpstr>Waiting-Time Component</vt:lpstr>
      <vt:lpstr>Time-loss component</vt:lpstr>
      <vt:lpstr>Neural Network Features</vt:lpstr>
      <vt:lpstr>Modified BP Algorithms</vt:lpstr>
      <vt:lpstr>Predicted Values by Neural Network</vt:lpstr>
      <vt:lpstr>Simulation</vt:lpstr>
      <vt:lpstr>Simulation</vt:lpstr>
      <vt:lpstr>Demonstration (with static)</vt:lpstr>
      <vt:lpstr>Demonstration (with backpressure)</vt:lpstr>
      <vt:lpstr>Results</vt:lpstr>
      <vt:lpstr>Results: Stability</vt:lpstr>
      <vt:lpstr>Results: Stability</vt:lpstr>
      <vt:lpstr>Comparison: Mean Speed and Jam Length</vt:lpstr>
      <vt:lpstr>Comparison: Queue Lengths</vt:lpstr>
      <vt:lpstr>Future Work</vt:lpstr>
      <vt:lpstr>Acknowledgements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Multi-Junction Traffic Controller Algorithm</dc:title>
  <dc:creator>Mihir Girish Dhanakshirur</dc:creator>
  <cp:lastModifiedBy>Mihir Girish Dhanakshirur</cp:lastModifiedBy>
  <cp:revision>1</cp:revision>
  <dcterms:created xsi:type="dcterms:W3CDTF">2021-12-04T16:58:41Z</dcterms:created>
  <dcterms:modified xsi:type="dcterms:W3CDTF">2021-12-05T09:09:48Z</dcterms:modified>
</cp:coreProperties>
</file>